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4" r:id="rId3"/>
    <p:sldId id="265" r:id="rId4"/>
    <p:sldId id="266" r:id="rId5"/>
    <p:sldId id="267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46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22435-C40A-44C0-8B36-2956B77CEF35}" type="datetimeFigureOut">
              <a:rPr lang="tr-TR" smtClean="0"/>
              <a:pPr/>
              <a:t>16.09.2023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83DB5-74FC-49AE-9351-06A68054602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22435-C40A-44C0-8B36-2956B77CEF35}" type="datetimeFigureOut">
              <a:rPr lang="tr-TR" smtClean="0"/>
              <a:pPr/>
              <a:t>16.09.2023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83DB5-74FC-49AE-9351-06A68054602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22435-C40A-44C0-8B36-2956B77CEF35}" type="datetimeFigureOut">
              <a:rPr lang="tr-TR" smtClean="0"/>
              <a:pPr/>
              <a:t>16.09.2023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83DB5-74FC-49AE-9351-06A68054602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22435-C40A-44C0-8B36-2956B77CEF35}" type="datetimeFigureOut">
              <a:rPr lang="tr-TR" smtClean="0"/>
              <a:pPr/>
              <a:t>16.09.2023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83DB5-74FC-49AE-9351-06A68054602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22435-C40A-44C0-8B36-2956B77CEF35}" type="datetimeFigureOut">
              <a:rPr lang="tr-TR" smtClean="0"/>
              <a:pPr/>
              <a:t>16.09.2023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83DB5-74FC-49AE-9351-06A68054602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22435-C40A-44C0-8B36-2956B77CEF35}" type="datetimeFigureOut">
              <a:rPr lang="tr-TR" smtClean="0"/>
              <a:pPr/>
              <a:t>16.09.2023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83DB5-74FC-49AE-9351-06A68054602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22435-C40A-44C0-8B36-2956B77CEF35}" type="datetimeFigureOut">
              <a:rPr lang="tr-TR" smtClean="0"/>
              <a:pPr/>
              <a:t>16.09.2023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83DB5-74FC-49AE-9351-06A68054602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22435-C40A-44C0-8B36-2956B77CEF35}" type="datetimeFigureOut">
              <a:rPr lang="tr-TR" smtClean="0"/>
              <a:pPr/>
              <a:t>16.09.2023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83DB5-74FC-49AE-9351-06A68054602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22435-C40A-44C0-8B36-2956B77CEF35}" type="datetimeFigureOut">
              <a:rPr lang="tr-TR" smtClean="0"/>
              <a:pPr/>
              <a:t>16.09.2023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83DB5-74FC-49AE-9351-06A68054602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22435-C40A-44C0-8B36-2956B77CEF35}" type="datetimeFigureOut">
              <a:rPr lang="tr-TR" smtClean="0"/>
              <a:pPr/>
              <a:t>16.09.2023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83DB5-74FC-49AE-9351-06A68054602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22435-C40A-44C0-8B36-2956B77CEF35}" type="datetimeFigureOut">
              <a:rPr lang="tr-TR" smtClean="0"/>
              <a:pPr/>
              <a:t>16.09.2023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83DB5-74FC-49AE-9351-06A68054602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22435-C40A-44C0-8B36-2956B77CEF35}" type="datetimeFigureOut">
              <a:rPr lang="tr-TR" smtClean="0"/>
              <a:pPr/>
              <a:t>16.09.2023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83DB5-74FC-49AE-9351-06A680546025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id="{F832EC9B-74DC-49CC-B8AD-9EA9F15AF07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9538"/>
          <a:stretch/>
        </p:blipFill>
        <p:spPr>
          <a:xfrm>
            <a:off x="112427" y="63983"/>
            <a:ext cx="3379878" cy="6286305"/>
          </a:xfrm>
          <a:prstGeom prst="rect">
            <a:avLst/>
          </a:prstGeom>
        </p:spPr>
      </p:pic>
      <p:grpSp>
        <p:nvGrpSpPr>
          <p:cNvPr id="3" name="Grup 7">
            <a:extLst>
              <a:ext uri="{FF2B5EF4-FFF2-40B4-BE49-F238E27FC236}">
                <a16:creationId xmlns:a16="http://schemas.microsoft.com/office/drawing/2014/main" id="{FFDF6B8C-BEFA-4BF4-A43A-3A61AFD4AF74}"/>
              </a:ext>
            </a:extLst>
          </p:cNvPr>
          <p:cNvGrpSpPr/>
          <p:nvPr/>
        </p:nvGrpSpPr>
        <p:grpSpPr>
          <a:xfrm>
            <a:off x="-2" y="6294895"/>
            <a:ext cx="9144002" cy="563105"/>
            <a:chOff x="-1" y="6281738"/>
            <a:chExt cx="12192002" cy="563105"/>
          </a:xfrm>
        </p:grpSpPr>
        <p:pic>
          <p:nvPicPr>
            <p:cNvPr id="9" name="Resim 5">
              <a:extLst>
                <a:ext uri="{FF2B5EF4-FFF2-40B4-BE49-F238E27FC236}">
                  <a16:creationId xmlns:a16="http://schemas.microsoft.com/office/drawing/2014/main" id="{AC823D77-016D-4EFA-BE18-B34FF03C322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" y="6281738"/>
              <a:ext cx="12192001" cy="119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Resim 9">
              <a:extLst>
                <a:ext uri="{FF2B5EF4-FFF2-40B4-BE49-F238E27FC236}">
                  <a16:creationId xmlns:a16="http://schemas.microsoft.com/office/drawing/2014/main" id="{02CF5B6B-C626-4396-8E74-3D69D6BFCBA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0" y="6387643"/>
              <a:ext cx="12192001" cy="4572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</p:pic>
      </p:grpSp>
      <p:sp>
        <p:nvSpPr>
          <p:cNvPr id="2" name="Dikdörtgen 1">
            <a:extLst>
              <a:ext uri="{FF2B5EF4-FFF2-40B4-BE49-F238E27FC236}">
                <a16:creationId xmlns:a16="http://schemas.microsoft.com/office/drawing/2014/main" id="{DC9FF69F-91CC-46BE-8920-B04D854C27FC}"/>
              </a:ext>
            </a:extLst>
          </p:cNvPr>
          <p:cNvSpPr/>
          <p:nvPr/>
        </p:nvSpPr>
        <p:spPr>
          <a:xfrm>
            <a:off x="6371947" y="5572140"/>
            <a:ext cx="277205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tr-TR" altLang="tr-TR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Rehberlik ve Psikolojik Danışmanlık Birimi </a:t>
            </a:r>
          </a:p>
        </p:txBody>
      </p:sp>
      <p:sp>
        <p:nvSpPr>
          <p:cNvPr id="8" name="7 Metin kutusu"/>
          <p:cNvSpPr txBox="1"/>
          <p:nvPr/>
        </p:nvSpPr>
        <p:spPr>
          <a:xfrm>
            <a:off x="3929058" y="857232"/>
            <a:ext cx="4643470" cy="4909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	</a:t>
            </a:r>
            <a:r>
              <a:rPr lang="tr-TR" sz="2500" b="1" dirty="0"/>
              <a:t>YEREL YERLEŞTİRME</a:t>
            </a:r>
          </a:p>
          <a:p>
            <a:endParaRPr lang="tr-TR" dirty="0"/>
          </a:p>
          <a:p>
            <a:pPr algn="ctr"/>
            <a:r>
              <a:rPr lang="tr-TR" dirty="0"/>
              <a:t>KADIKÖY</a:t>
            </a:r>
          </a:p>
          <a:p>
            <a:pPr algn="ctr"/>
            <a:r>
              <a:rPr lang="tr-TR" dirty="0"/>
              <a:t>ÜSKÜDAR</a:t>
            </a:r>
          </a:p>
          <a:p>
            <a:pPr algn="ctr"/>
            <a:r>
              <a:rPr lang="tr-TR" dirty="0"/>
              <a:t>ÜMRANİYE</a:t>
            </a:r>
          </a:p>
          <a:p>
            <a:pPr algn="ctr"/>
            <a:r>
              <a:rPr lang="tr-TR" dirty="0"/>
              <a:t>ATAŞEHİR</a:t>
            </a:r>
          </a:p>
          <a:p>
            <a:pPr algn="ctr"/>
            <a:r>
              <a:rPr lang="tr-TR" dirty="0"/>
              <a:t>İlçelerinde bulunan ve OBP (Okul Başarı Puanı) ile öğrenci alan Anadolu Liselerinin 2023, 2022 ve 2021 Yerel yerleştirme başvurularına göre oluşmuş kapanış </a:t>
            </a:r>
            <a:r>
              <a:rPr lang="tr-TR" dirty="0" err="1"/>
              <a:t>OBP’leri</a:t>
            </a:r>
            <a:r>
              <a:rPr lang="tr-TR" dirty="0"/>
              <a:t> ekteki slaytlarda bulunmaktadır.</a:t>
            </a:r>
          </a:p>
          <a:p>
            <a:pPr algn="ctr"/>
            <a:r>
              <a:rPr lang="tr-TR" dirty="0"/>
              <a:t>Bu yıl başvuruda bulunacak öğrencilerin </a:t>
            </a:r>
            <a:r>
              <a:rPr lang="tr-TR" dirty="0" err="1"/>
              <a:t>OBP’lerinin</a:t>
            </a:r>
            <a:r>
              <a:rPr lang="tr-TR" dirty="0"/>
              <a:t> ve okul kontenjanlarının  2024 sonuçlarını etkileyeceği tercih döneminde akılda tutulmalı, bu tablolar fikir edinmek için kullanılmalıdır.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89476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İçerik Yer Tutucusu"/>
          <p:cNvSpPr>
            <a:spLocks noGrp="1"/>
          </p:cNvSpPr>
          <p:nvPr>
            <p:ph idx="1"/>
          </p:nvPr>
        </p:nvSpPr>
        <p:spPr>
          <a:xfrm>
            <a:off x="214282" y="285728"/>
            <a:ext cx="8643998" cy="5929354"/>
          </a:xfrm>
        </p:spPr>
        <p:txBody>
          <a:bodyPr>
            <a:normAutofit fontScale="85000" lnSpcReduction="10000"/>
          </a:bodyPr>
          <a:lstStyle/>
          <a:p>
            <a:pPr algn="ctr">
              <a:lnSpc>
                <a:spcPct val="170000"/>
              </a:lnSpc>
              <a:buNone/>
            </a:pPr>
            <a:r>
              <a:rPr lang="tr-TR" b="1" dirty="0"/>
              <a:t>KADIKÖY İLÇESİ YEREL YERLEŞTİRME  İLE ÖĞRENCİ ALAN ANADOLU LİSELERİ VE SON GİREN ÖĞRENCİ OBP’Sİ</a:t>
            </a:r>
          </a:p>
          <a:p>
            <a:pPr algn="ctr">
              <a:buNone/>
            </a:pPr>
            <a:endParaRPr lang="tr-TR" dirty="0"/>
          </a:p>
          <a:p>
            <a:pPr>
              <a:buNone/>
            </a:pPr>
            <a:r>
              <a:rPr lang="tr-TR" b="1" dirty="0"/>
              <a:t>	</a:t>
            </a:r>
            <a:r>
              <a:rPr lang="tr-TR" sz="2600" b="1" dirty="0"/>
              <a:t>				 2023 OBP 	2022 OBP      2021 OBP</a:t>
            </a:r>
            <a:endParaRPr lang="tr-TR" sz="2600" dirty="0"/>
          </a:p>
          <a:p>
            <a:r>
              <a:rPr lang="tr-TR" sz="2600" dirty="0"/>
              <a:t>Mustafa Saffet Anadolu L.	    93,00		94.11	            96,77</a:t>
            </a:r>
          </a:p>
          <a:p>
            <a:r>
              <a:rPr lang="tr-TR" sz="2600" dirty="0"/>
              <a:t>Kazım </a:t>
            </a:r>
            <a:r>
              <a:rPr lang="tr-TR" sz="2600" dirty="0" err="1"/>
              <a:t>İşmen</a:t>
            </a:r>
            <a:r>
              <a:rPr lang="tr-TR" sz="2600" dirty="0"/>
              <a:t> Anadolu L.	    97,25		97.14	            96,39</a:t>
            </a:r>
          </a:p>
          <a:p>
            <a:r>
              <a:rPr lang="tr-TR" sz="2600" dirty="0"/>
              <a:t>İstanbul Kadıköy L.		    91,31		92.75	            94,01</a:t>
            </a:r>
          </a:p>
          <a:p>
            <a:r>
              <a:rPr lang="tr-TR" sz="2600" dirty="0"/>
              <a:t>Kemal Atatürk Anadolu L.	    92,05		92.56	            92,28</a:t>
            </a:r>
          </a:p>
          <a:p>
            <a:r>
              <a:rPr lang="tr-TR" sz="2600" dirty="0"/>
              <a:t>Melahat </a:t>
            </a:r>
            <a:r>
              <a:rPr lang="tr-TR" sz="2600" dirty="0" err="1"/>
              <a:t>Akkutlu</a:t>
            </a:r>
            <a:r>
              <a:rPr lang="tr-TR" sz="2600" dirty="0"/>
              <a:t> Anadolu L.	    95,84		93.78	            92,01</a:t>
            </a:r>
          </a:p>
          <a:p>
            <a:r>
              <a:rPr lang="tr-TR" sz="2600" dirty="0" err="1"/>
              <a:t>Suadiye</a:t>
            </a:r>
            <a:r>
              <a:rPr lang="tr-TR" sz="2600" dirty="0"/>
              <a:t> Hacı Mustafa Tar.	    91,21		89.66	            91,73</a:t>
            </a:r>
          </a:p>
          <a:p>
            <a:r>
              <a:rPr lang="tr-TR" sz="2600" dirty="0"/>
              <a:t>Mehmet </a:t>
            </a:r>
            <a:r>
              <a:rPr lang="tr-TR" sz="2600" dirty="0" err="1"/>
              <a:t>Beyazıd</a:t>
            </a:r>
            <a:r>
              <a:rPr lang="tr-TR" sz="2600" dirty="0"/>
              <a:t> Anadolu L.	    91,14	    	89.84	            87,08</a:t>
            </a:r>
          </a:p>
          <a:p>
            <a:r>
              <a:rPr lang="tr-TR" sz="2600" dirty="0"/>
              <a:t>50.Yıl Tahran Anadolu L.	    84,65	    	84.44	            82,19</a:t>
            </a:r>
          </a:p>
          <a:p>
            <a:r>
              <a:rPr lang="tr-TR" sz="2600" dirty="0"/>
              <a:t>Fenerbahçe Anadolu L.	    83,75	              81.89	            81,52</a:t>
            </a:r>
          </a:p>
          <a:p>
            <a:endParaRPr lang="tr-TR" dirty="0"/>
          </a:p>
        </p:txBody>
      </p:sp>
      <p:sp>
        <p:nvSpPr>
          <p:cNvPr id="3" name="2 Metin kutusu"/>
          <p:cNvSpPr txBox="1"/>
          <p:nvPr/>
        </p:nvSpPr>
        <p:spPr>
          <a:xfrm>
            <a:off x="1000100" y="6286520"/>
            <a:ext cx="7215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i="1" dirty="0"/>
              <a:t>OBP: 6., 7. ve 8. Sınıf yıl sonu notlarının ortalamasıdır.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14282" y="285728"/>
            <a:ext cx="8572560" cy="6286544"/>
          </a:xfrm>
        </p:spPr>
        <p:txBody>
          <a:bodyPr>
            <a:normAutofit/>
          </a:bodyPr>
          <a:lstStyle/>
          <a:p>
            <a:pPr algn="ctr">
              <a:lnSpc>
                <a:spcPct val="170000"/>
              </a:lnSpc>
              <a:buNone/>
            </a:pPr>
            <a:r>
              <a:rPr lang="tr-TR" sz="2000" b="1" dirty="0"/>
              <a:t>ÜSKÜDAR İLÇESİ YEREL YERLEŞTİRME  İLE ÖĞRENCİ ALAN ANADOLU LİSELERİ VE SON GİREN ÖĞRENCİ OBP’Sİ</a:t>
            </a:r>
          </a:p>
          <a:p>
            <a:pPr algn="ctr">
              <a:lnSpc>
                <a:spcPct val="170000"/>
              </a:lnSpc>
              <a:buNone/>
            </a:pPr>
            <a:endParaRPr lang="tr-TR" sz="2000" b="1" dirty="0"/>
          </a:p>
          <a:p>
            <a:pPr>
              <a:buNone/>
            </a:pPr>
            <a:r>
              <a:rPr lang="tr-TR" sz="2200" b="1" dirty="0"/>
              <a:t>					      2023 OBP	2022 OBP      2021 OBP</a:t>
            </a:r>
            <a:endParaRPr lang="tr-TR" sz="2200" dirty="0"/>
          </a:p>
          <a:p>
            <a:r>
              <a:rPr lang="tr-TR" sz="2200" dirty="0"/>
              <a:t>Halide Edip Adıvar Anadolu L.         97,16	    96.65		96,65</a:t>
            </a:r>
          </a:p>
          <a:p>
            <a:r>
              <a:rPr lang="tr-TR" sz="2200" dirty="0"/>
              <a:t>Üsküdar Bülent Akarcalı A. L.	         95,93	    95.88	  	96,25</a:t>
            </a:r>
          </a:p>
          <a:p>
            <a:r>
              <a:rPr lang="tr-TR" sz="2200" dirty="0" err="1"/>
              <a:t>Çağrıbey</a:t>
            </a:r>
            <a:r>
              <a:rPr lang="tr-TR" sz="2200" dirty="0"/>
              <a:t> Anadolu Lisesi	         94,76	    94.18	   	 95,12</a:t>
            </a:r>
          </a:p>
          <a:p>
            <a:r>
              <a:rPr lang="tr-TR" sz="2200" dirty="0"/>
              <a:t>Burhan Felek Anadolu Lisesi	         90,07	    90.03	    	 92,06</a:t>
            </a:r>
          </a:p>
          <a:p>
            <a:r>
              <a:rPr lang="tr-TR" sz="2200" dirty="0"/>
              <a:t>Çengelköy </a:t>
            </a:r>
            <a:r>
              <a:rPr lang="tr-TR" sz="2200" dirty="0" err="1"/>
              <a:t>Şht</a:t>
            </a:r>
            <a:r>
              <a:rPr lang="tr-TR" sz="2200" dirty="0"/>
              <a:t> Okan Altıparmak      80,46	    80.10	    	 89,37</a:t>
            </a:r>
          </a:p>
          <a:p>
            <a:r>
              <a:rPr lang="tr-TR" sz="2200" dirty="0" err="1"/>
              <a:t>Nursen</a:t>
            </a:r>
            <a:r>
              <a:rPr lang="tr-TR" sz="2200" dirty="0"/>
              <a:t> Fuat </a:t>
            </a:r>
            <a:r>
              <a:rPr lang="tr-TR" sz="2200" dirty="0" err="1"/>
              <a:t>Özdayı</a:t>
            </a:r>
            <a:r>
              <a:rPr lang="tr-TR" sz="2200" dirty="0"/>
              <a:t> A.L.	          93,89	    91.27	 	 89,06</a:t>
            </a:r>
          </a:p>
          <a:p>
            <a:r>
              <a:rPr lang="tr-TR" sz="2200" dirty="0"/>
              <a:t>Üsküdar 15 Temmuz Gazileri A.L.    90,64	    90.02	   	 87,21</a:t>
            </a:r>
          </a:p>
          <a:p>
            <a:r>
              <a:rPr lang="tr-TR" sz="2200" dirty="0" err="1"/>
              <a:t>Necmeddin</a:t>
            </a:r>
            <a:r>
              <a:rPr lang="tr-TR" sz="2200" dirty="0"/>
              <a:t> </a:t>
            </a:r>
            <a:r>
              <a:rPr lang="tr-TR" sz="2200" dirty="0" err="1"/>
              <a:t>Okyay</a:t>
            </a:r>
            <a:r>
              <a:rPr lang="tr-TR" sz="2200" dirty="0"/>
              <a:t> Anadolu L.          89,15	    83.37	    	 76,49</a:t>
            </a:r>
          </a:p>
          <a:p>
            <a:endParaRPr lang="tr-TR" sz="27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85720" y="428604"/>
            <a:ext cx="8643998" cy="585791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sz="2700" b="1" dirty="0"/>
              <a:t>ÜMRANİYE İLÇESİ YEREL YERLEŞTİRME  İLE ÖĞRENCİ ALAN ANADOLU LİSELERİ VE SON GİREN ÖĞRENCİ OBP’Sİ</a:t>
            </a:r>
          </a:p>
          <a:p>
            <a:pPr>
              <a:buNone/>
            </a:pPr>
            <a:endParaRPr lang="tr-TR" b="1" dirty="0"/>
          </a:p>
          <a:p>
            <a:pPr>
              <a:buNone/>
            </a:pPr>
            <a:r>
              <a:rPr lang="tr-TR" b="1" dirty="0"/>
              <a:t>	</a:t>
            </a:r>
            <a:r>
              <a:rPr lang="tr-TR" sz="2400" b="1" dirty="0"/>
              <a:t>				2023 OBP 	2022 OBP      2021 OBP </a:t>
            </a:r>
          </a:p>
          <a:p>
            <a:r>
              <a:rPr lang="tr-TR" sz="2400" dirty="0"/>
              <a:t>Erkut </a:t>
            </a:r>
            <a:r>
              <a:rPr lang="tr-TR" sz="2400" dirty="0" err="1"/>
              <a:t>Soyak</a:t>
            </a:r>
            <a:r>
              <a:rPr lang="tr-TR" sz="2400" dirty="0"/>
              <a:t> Anadolu L.	     94,75	    92.95	  91,92</a:t>
            </a:r>
          </a:p>
          <a:p>
            <a:r>
              <a:rPr lang="tr-TR" sz="2400" dirty="0"/>
              <a:t>Asiye Ağaoğlu Anadolu L.	     86,39	    87.14	  87,61</a:t>
            </a:r>
          </a:p>
          <a:p>
            <a:r>
              <a:rPr lang="tr-TR" sz="2200" dirty="0"/>
              <a:t>Eczacı Neşem Özlen </a:t>
            </a:r>
            <a:r>
              <a:rPr lang="tr-TR" sz="2200" dirty="0" err="1"/>
              <a:t>Güray</a:t>
            </a:r>
            <a:r>
              <a:rPr lang="tr-TR" sz="2200" dirty="0"/>
              <a:t> A.L</a:t>
            </a:r>
            <a:r>
              <a:rPr lang="tr-TR" sz="2400" dirty="0"/>
              <a:t>.   84,29	    85.94	  84,22</a:t>
            </a:r>
          </a:p>
          <a:p>
            <a:r>
              <a:rPr lang="tr-TR" sz="2200" dirty="0"/>
              <a:t>Atakent Şehit Selçuk Paker A.L</a:t>
            </a:r>
            <a:r>
              <a:rPr lang="tr-TR" sz="2400" dirty="0"/>
              <a:t>.   74,59	    79.80	   80,53</a:t>
            </a:r>
          </a:p>
          <a:p>
            <a:r>
              <a:rPr lang="tr-TR" sz="2400" dirty="0"/>
              <a:t>Ümraniye Merkez Anadolu L.  80,00	    80.55	   80,52</a:t>
            </a:r>
          </a:p>
          <a:p>
            <a:r>
              <a:rPr lang="tr-TR" sz="2400" dirty="0"/>
              <a:t>Zehra Asım Ülker Anadolu L.    71,14	    71.96	   71,97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14282" y="571480"/>
            <a:ext cx="8786874" cy="585791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sz="2900" b="1" dirty="0"/>
              <a:t>ATAŞEHİR İLÇESİ YEREL YERLEŞTİRME  İLE ÖĞRENCİ ALAN ANADOLU LİSELERİ VE SON GİREN ÖĞRENCİ OBP’Sİ</a:t>
            </a:r>
          </a:p>
          <a:p>
            <a:pPr>
              <a:buNone/>
            </a:pPr>
            <a:endParaRPr lang="tr-TR" sz="2900" b="1" dirty="0"/>
          </a:p>
          <a:p>
            <a:pPr>
              <a:buNone/>
            </a:pPr>
            <a:r>
              <a:rPr lang="tr-TR" sz="2900" b="1" dirty="0"/>
              <a:t>	</a:t>
            </a:r>
            <a:r>
              <a:rPr lang="tr-TR" sz="2700" b="1" dirty="0"/>
              <a:t>				     </a:t>
            </a:r>
            <a:r>
              <a:rPr lang="tr-TR" sz="2300" b="1" dirty="0"/>
              <a:t>2023 OBP   	2022 OBP      2021 OBP </a:t>
            </a:r>
          </a:p>
          <a:p>
            <a:endParaRPr lang="tr-TR" sz="2500" dirty="0"/>
          </a:p>
          <a:p>
            <a:r>
              <a:rPr lang="tr-TR" sz="2500" dirty="0"/>
              <a:t>Ataşehir Anadolu Lisesi	       93,66	   91.40	94,91</a:t>
            </a:r>
          </a:p>
          <a:p>
            <a:r>
              <a:rPr lang="tr-TR" sz="2500" dirty="0"/>
              <a:t>Ataşehir Mustafa Kemal A.L.   92,00	   89.42	 89,75</a:t>
            </a:r>
          </a:p>
          <a:p>
            <a:r>
              <a:rPr lang="tr-TR" sz="2500" dirty="0"/>
              <a:t>Aşık Veysel Anadolu Lisesi       90,87	   84.62	 89,52</a:t>
            </a:r>
          </a:p>
          <a:p>
            <a:r>
              <a:rPr lang="tr-TR" sz="2500" dirty="0"/>
              <a:t>Ataşehir </a:t>
            </a:r>
            <a:r>
              <a:rPr lang="tr-TR" sz="2500" dirty="0" err="1"/>
              <a:t>Rotary</a:t>
            </a:r>
            <a:r>
              <a:rPr lang="tr-TR" sz="2500" dirty="0"/>
              <a:t> Anadolu L.      89,27	   87.65	 87,41</a:t>
            </a:r>
          </a:p>
          <a:p>
            <a:r>
              <a:rPr lang="tr-TR" sz="2500" dirty="0"/>
              <a:t>Mehmet Rauf Anadolu Lisesi  75,10	   64.29	 75,37</a:t>
            </a:r>
          </a:p>
          <a:p>
            <a:r>
              <a:rPr lang="tr-TR" sz="2500" dirty="0"/>
              <a:t>Harezmi Anadolu Lisesi	       84,62	   79,69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</TotalTime>
  <Words>589</Words>
  <Application>Microsoft Office PowerPoint</Application>
  <PresentationFormat>Ekran Gösterisi (4:3)</PresentationFormat>
  <Paragraphs>52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8" baseType="lpstr">
      <vt:lpstr>Arial</vt:lpstr>
      <vt:lpstr>Calibri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mehmet</dc:creator>
  <cp:lastModifiedBy>Merve Altunparmak</cp:lastModifiedBy>
  <cp:revision>61</cp:revision>
  <dcterms:created xsi:type="dcterms:W3CDTF">2022-06-01T08:03:07Z</dcterms:created>
  <dcterms:modified xsi:type="dcterms:W3CDTF">2023-09-16T17:03:05Z</dcterms:modified>
</cp:coreProperties>
</file>